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3" r:id="rId3"/>
    <p:sldId id="258" r:id="rId4"/>
    <p:sldId id="262" r:id="rId5"/>
    <p:sldId id="267" r:id="rId6"/>
    <p:sldId id="269" r:id="rId7"/>
    <p:sldId id="268" r:id="rId8"/>
    <p:sldId id="270" r:id="rId9"/>
    <p:sldId id="272" r:id="rId10"/>
    <p:sldId id="274" r:id="rId11"/>
    <p:sldId id="273" r:id="rId12"/>
    <p:sldId id="275" r:id="rId1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648B"/>
    <a:srgbClr val="6688B2"/>
    <a:srgbClr val="89A3C4"/>
    <a:srgbClr val="6478C4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 autoAdjust="0"/>
    <p:restoredTop sz="94660" autoAdjust="0"/>
  </p:normalViewPr>
  <p:slideViewPr>
    <p:cSldViewPr>
      <p:cViewPr>
        <p:scale>
          <a:sx n="90" d="100"/>
          <a:sy n="90" d="100"/>
        </p:scale>
        <p:origin x="-744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63D87-835B-48D1-8EBE-D1C3EC2647E5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55FC-DCE0-4541-8DA9-E5EF81F3B9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039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4F48E-21F7-45A8-A3AE-00978C01F366}" type="datetimeFigureOut">
              <a:rPr lang="de-DE" smtClean="0"/>
              <a:t>13.09.2019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D760B-3431-4C98-AA85-A13E6331C04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6387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D760B-3431-4C98-AA85-A13E6331C04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98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D760B-3431-4C98-AA85-A13E6331C04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98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033" y="6468507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00192" y="6381329"/>
            <a:ext cx="576064" cy="360040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5061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5981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375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70634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196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148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476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1402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039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8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4513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5525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Christian Hidding, Christian Ketteler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AD9E5B-0BF6-4A45-AF8F-24E52291FE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903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de-DE" dirty="0"/>
          </a:p>
        </p:txBody>
      </p:sp>
      <p:pic>
        <p:nvPicPr>
          <p:cNvPr id="1028" name="Picture 4" descr="I:\Entwicklungsabteilung\Overbeck\123geplant.de\Logo neu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302166"/>
            <a:ext cx="2267744" cy="55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67544" y="404664"/>
            <a:ext cx="8208912" cy="504056"/>
          </a:xfrm>
          <a:prstGeom prst="rect">
            <a:avLst/>
          </a:prstGeom>
          <a:solidFill>
            <a:srgbClr val="89A3C4"/>
          </a:solidFill>
          <a:ln>
            <a:solidFill>
              <a:srgbClr val="89A3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>
              <a:solidFill>
                <a:srgbClr val="2F64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873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rgbClr val="2F648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Entwicklungsabteilung\Overbeck\123geplant.de\Fotolia_48893021_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51" y="0"/>
            <a:ext cx="9217490" cy="631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1" y="5791956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und Beratung kleiner und mittelständischer Unternehmen.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556792"/>
            <a:ext cx="7772400" cy="1470025"/>
          </a:xfrm>
        </p:spPr>
        <p:txBody>
          <a:bodyPr>
            <a:noAutofit/>
          </a:bodyPr>
          <a:lstStyle/>
          <a:p>
            <a:r>
              <a:rPr lang="de-DE" sz="2800" dirty="0" smtClean="0">
                <a:solidFill>
                  <a:schemeClr val="bg1">
                    <a:lumMod val="50000"/>
                  </a:schemeClr>
                </a:solidFill>
              </a:rPr>
              <a:t>9. </a:t>
            </a:r>
            <a:r>
              <a:rPr lang="de-DE" sz="2800" dirty="0">
                <a:solidFill>
                  <a:schemeClr val="bg1">
                    <a:lumMod val="50000"/>
                  </a:schemeClr>
                </a:solidFill>
              </a:rPr>
              <a:t>Sanierungskonferenz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Aktuelle Entwicklungen in der Restrukturierungs- und Sanierungspraxis</a:t>
            </a:r>
            <a:br>
              <a:rPr lang="de-DE" sz="24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Freitag den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13. </a:t>
            </a:r>
            <a:r>
              <a:rPr lang="de-DE" sz="2400" dirty="0">
                <a:solidFill>
                  <a:schemeClr val="bg1">
                    <a:lumMod val="50000"/>
                  </a:schemeClr>
                </a:solidFill>
              </a:rPr>
              <a:t>September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2019</a:t>
            </a:r>
            <a:endParaRPr lang="de-DE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" y="5327765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Praxisorientierte Software zur Analyse, Planung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432048" cy="304800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1</a:t>
            </a:fld>
            <a:endParaRPr lang="de-DE" dirty="0">
              <a:solidFill>
                <a:srgbClr val="2F64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93088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Modul Finanzstatus /-plan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Finanzstatus</a:t>
            </a:r>
          </a:p>
          <a:p>
            <a:r>
              <a:rPr lang="de-DE" dirty="0" smtClean="0"/>
              <a:t>Import offener Postenlisten </a:t>
            </a:r>
          </a:p>
          <a:p>
            <a:r>
              <a:rPr lang="de-DE" dirty="0" smtClean="0"/>
              <a:t>Bearbeitungs-/Bereinigungsmöglichkeit</a:t>
            </a:r>
          </a:p>
          <a:p>
            <a:r>
              <a:rPr lang="de-DE" dirty="0" smtClean="0"/>
              <a:t>Berücksichtigung von Ratenzahlungen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Finanzplan</a:t>
            </a:r>
          </a:p>
          <a:p>
            <a:r>
              <a:rPr lang="de-DE" dirty="0" smtClean="0"/>
              <a:t>Einpflege aller zukünftig erwarteten Ein- und Auszahlungen; bei Bedarf auch als Intervall</a:t>
            </a:r>
          </a:p>
          <a:p>
            <a:r>
              <a:rPr lang="de-DE" dirty="0" smtClean="0"/>
              <a:t>Anlage von unterschiedlichen Szenarien</a:t>
            </a:r>
          </a:p>
          <a:p>
            <a:r>
              <a:rPr lang="de-DE" dirty="0" smtClean="0"/>
              <a:t>Rollierende Planung; existierender Plan kann mit zukünftig neuem Finanzstatus zusammengeführt werden.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lvl="1"/>
            <a:endParaRPr lang="de-DE" sz="2000" dirty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1008112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10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6789681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Modul Finanzstatus /-plan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lvl="1"/>
            <a:endParaRPr lang="de-DE" sz="2000" dirty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648072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11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4" name="Pfeil nach rechts 3"/>
          <p:cNvSpPr/>
          <p:nvPr/>
        </p:nvSpPr>
        <p:spPr>
          <a:xfrm>
            <a:off x="611560" y="2060848"/>
            <a:ext cx="799288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Finanzplan Szenario 1</a:t>
            </a:r>
            <a:endParaRPr lang="de-DE" dirty="0"/>
          </a:p>
        </p:txBody>
      </p:sp>
      <p:sp>
        <p:nvSpPr>
          <p:cNvPr id="13" name="Pfeil nach rechts 12"/>
          <p:cNvSpPr/>
          <p:nvPr/>
        </p:nvSpPr>
        <p:spPr>
          <a:xfrm>
            <a:off x="611560" y="3789040"/>
            <a:ext cx="799288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Finanzplan Szenario 2</a:t>
            </a:r>
            <a:endParaRPr lang="de-DE" dirty="0"/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539552" y="5589240"/>
            <a:ext cx="7953044" cy="0"/>
          </a:xfrm>
          <a:prstGeom prst="straightConnector1">
            <a:avLst/>
          </a:prstGeom>
          <a:ln w="285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2267744" y="5579948"/>
            <a:ext cx="4581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Zeitachse maximal 2 Jahre in Kalenderwochen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11560" y="1484784"/>
            <a:ext cx="1688348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Finanzstatus </a:t>
            </a:r>
          </a:p>
          <a:p>
            <a:pPr algn="ctr"/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zum 09.09.19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35380" y="5302949"/>
            <a:ext cx="104027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Start 09.09.19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Pfeil nach rechts 16"/>
          <p:cNvSpPr/>
          <p:nvPr/>
        </p:nvSpPr>
        <p:spPr>
          <a:xfrm>
            <a:off x="611560" y="2924944"/>
            <a:ext cx="7992888" cy="792088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0">
                <a:schemeClr val="accent3">
                  <a:shade val="51000"/>
                  <a:satMod val="130000"/>
                </a:schemeClr>
              </a:gs>
              <a:gs pos="69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Auswertung Szenario 1                                   rollierende Finanzplanung</a:t>
            </a:r>
            <a:endParaRPr lang="de-DE" dirty="0"/>
          </a:p>
        </p:txBody>
      </p:sp>
      <p:sp>
        <p:nvSpPr>
          <p:cNvPr id="18" name="Textfeld 17"/>
          <p:cNvSpPr txBox="1"/>
          <p:nvPr/>
        </p:nvSpPr>
        <p:spPr>
          <a:xfrm>
            <a:off x="4580659" y="1484784"/>
            <a:ext cx="1647525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Finanzstatus </a:t>
            </a:r>
          </a:p>
          <a:p>
            <a:pPr algn="ctr"/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zum 21.10.19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Pfeil nach rechts 18"/>
          <p:cNvSpPr/>
          <p:nvPr/>
        </p:nvSpPr>
        <p:spPr>
          <a:xfrm>
            <a:off x="611560" y="4653136"/>
            <a:ext cx="7992888" cy="792088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Auswertung Szenario 2                                   rollierende Finanzplanung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>
          <a:xfrm flipH="1">
            <a:off x="395536" y="1844824"/>
            <a:ext cx="183860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flipH="1">
            <a:off x="395536" y="2420888"/>
            <a:ext cx="216024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395536" y="1844824"/>
            <a:ext cx="0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17" idx="1"/>
          </p:cNvCxnSpPr>
          <p:nvPr/>
        </p:nvCxnSpPr>
        <p:spPr>
          <a:xfrm>
            <a:off x="395536" y="3320988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>
            <a:off x="4372058" y="1844824"/>
            <a:ext cx="183860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4372058" y="1844824"/>
            <a:ext cx="0" cy="3240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>
            <a:off x="4372058" y="3325752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>
            <a:off x="211676" y="1844824"/>
            <a:ext cx="1838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211676" y="1849588"/>
            <a:ext cx="1584" cy="3163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>
            <a:off x="213260" y="5013176"/>
            <a:ext cx="390356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 flipH="1">
            <a:off x="213260" y="4221088"/>
            <a:ext cx="390356" cy="0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>
            <a:off x="4372058" y="5085184"/>
            <a:ext cx="21602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flipH="1">
            <a:off x="4372058" y="2456900"/>
            <a:ext cx="216024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>
            <a:off x="4372058" y="4209108"/>
            <a:ext cx="216024" cy="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200877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Modul Finanzstatus /-plan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Zeitachse bis zur Markteinführung</a:t>
            </a:r>
            <a:endParaRPr lang="de-DE" b="1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457200" lvl="1" indent="0">
              <a:buNone/>
            </a:pPr>
            <a:endParaRPr lang="de-DE" sz="2000" dirty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648072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12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19" name="Pfeil nach rechts 18"/>
          <p:cNvSpPr/>
          <p:nvPr/>
        </p:nvSpPr>
        <p:spPr>
          <a:xfrm>
            <a:off x="611560" y="3212976"/>
            <a:ext cx="7992888" cy="792088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Entwicklung / Überprüfung	   Testkundenphase		   Markteinführung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6228184" y="4067780"/>
            <a:ext cx="12563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01.01.2020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0" name="Gerade Verbindung 19"/>
          <p:cNvCxnSpPr/>
          <p:nvPr/>
        </p:nvCxnSpPr>
        <p:spPr>
          <a:xfrm>
            <a:off x="3275856" y="3068960"/>
            <a:ext cx="0" cy="11927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3544805" y="4077072"/>
            <a:ext cx="131522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01.11.2019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2" name="Gerade Verbindung 41"/>
          <p:cNvCxnSpPr/>
          <p:nvPr/>
        </p:nvCxnSpPr>
        <p:spPr>
          <a:xfrm>
            <a:off x="6084168" y="3068960"/>
            <a:ext cx="0" cy="11927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9735499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Entwicklungsabteilung\Overbeck\123geplant.de\Fotolia_48893021_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51" y="0"/>
            <a:ext cx="9217490" cy="631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hteck 6"/>
          <p:cNvSpPr/>
          <p:nvPr/>
        </p:nvSpPr>
        <p:spPr>
          <a:xfrm>
            <a:off x="1" y="5791956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und Beratung kleiner und mittelständischer Unternehmen.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126876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sz="2800" dirty="0">
                <a:solidFill>
                  <a:schemeClr val="bg1">
                    <a:lumMod val="50000"/>
                  </a:schemeClr>
                </a:solidFill>
              </a:rPr>
              <a:t>Workshop</a:t>
            </a:r>
            <a:br>
              <a:rPr lang="de-DE" sz="28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2800" dirty="0">
                <a:solidFill>
                  <a:schemeClr val="bg1">
                    <a:lumMod val="50000"/>
                  </a:schemeClr>
                </a:solidFill>
              </a:rPr>
              <a:t>„Praxisorientierter Lösungsansatz in der KMU Sanierung zum Thema IDW S11 Finanzstatus/Finanzplan mit Hilfe der Rechenzentrumslösung 123geplant.de “</a:t>
            </a:r>
            <a:r>
              <a:rPr lang="de-DE" sz="2800" dirty="0"/>
              <a:t/>
            </a:r>
            <a:br>
              <a:rPr lang="de-DE" sz="2800" dirty="0"/>
            </a:b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909871" y="3575165"/>
            <a:ext cx="6400800" cy="1752600"/>
          </a:xfrm>
        </p:spPr>
        <p:txBody>
          <a:bodyPr>
            <a:normAutofit/>
          </a:bodyPr>
          <a:lstStyle/>
          <a:p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Referenten:     Diplom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Betriebswirt Christian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Hidding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	     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 Geschäftsführer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123geplant.de GmbH</a:t>
            </a:r>
          </a:p>
          <a:p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	     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 Diplom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Betriebswirt Christian </a:t>
            </a:r>
            <a:r>
              <a:rPr lang="de-DE" sz="1600" dirty="0" err="1">
                <a:solidFill>
                  <a:schemeClr val="bg1">
                    <a:lumMod val="50000"/>
                  </a:schemeClr>
                </a:solidFill>
              </a:rPr>
              <a:t>Ketteler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	     </a:t>
            </a:r>
            <a:r>
              <a:rPr lang="de-DE" sz="1600" dirty="0" smtClean="0">
                <a:solidFill>
                  <a:schemeClr val="bg1">
                    <a:lumMod val="50000"/>
                  </a:schemeClr>
                </a:solidFill>
              </a:rPr>
              <a:t> Geschäftsführer </a:t>
            </a:r>
            <a:r>
              <a:rPr lang="de-DE" sz="1600" dirty="0">
                <a:solidFill>
                  <a:schemeClr val="bg1">
                    <a:lumMod val="50000"/>
                  </a:schemeClr>
                </a:solidFill>
              </a:rPr>
              <a:t>123geplant.de GmbH</a:t>
            </a:r>
          </a:p>
        </p:txBody>
      </p:sp>
      <p:sp>
        <p:nvSpPr>
          <p:cNvPr id="6" name="Rechteck 5"/>
          <p:cNvSpPr/>
          <p:nvPr/>
        </p:nvSpPr>
        <p:spPr>
          <a:xfrm>
            <a:off x="1" y="5327765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Praxisorientierte Software zur Analyse, Planung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179512" y="6453336"/>
            <a:ext cx="432048" cy="304800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2</a:t>
            </a:fld>
            <a:endParaRPr lang="de-DE" dirty="0">
              <a:solidFill>
                <a:srgbClr val="2F64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02256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Über uns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60051"/>
            <a:ext cx="8229600" cy="4417222"/>
          </a:xfrm>
        </p:spPr>
        <p:txBody>
          <a:bodyPr/>
          <a:lstStyle/>
          <a:p>
            <a:r>
              <a:rPr lang="de-DE" dirty="0" smtClean="0"/>
              <a:t>Wir betreiben seit 2001 die Unternehmensberatung GPM in Bocholt</a:t>
            </a:r>
          </a:p>
          <a:p>
            <a:r>
              <a:rPr lang="de-DE" dirty="0" smtClean="0"/>
              <a:t>Wir sind unter anderem auf Restrukturierung von </a:t>
            </a:r>
            <a:r>
              <a:rPr lang="de-DE" dirty="0" err="1" smtClean="0"/>
              <a:t>KMU‘s</a:t>
            </a:r>
            <a:r>
              <a:rPr lang="de-DE" dirty="0" smtClean="0"/>
              <a:t> spezialisiert</a:t>
            </a:r>
          </a:p>
          <a:p>
            <a:r>
              <a:rPr lang="de-DE" dirty="0" smtClean="0"/>
              <a:t>Wir sind regional im Münsterland, nördlichen Ruhrgebiet und am Niederrhein sehr gut aufgestellt</a:t>
            </a:r>
            <a:endParaRPr lang="de-DE" dirty="0"/>
          </a:p>
          <a:p>
            <a:r>
              <a:rPr lang="de-DE" dirty="0"/>
              <a:t>Zertifiziert nach ISO 9001</a:t>
            </a:r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3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pic>
        <p:nvPicPr>
          <p:cNvPr id="1026" name="Picture 2" descr="I:\Büro_1\Sekretariat\Organisation Sekretariat\Vorlagen\TÜV - Logo - groß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983794"/>
            <a:ext cx="576064" cy="577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9136068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Warum 123geplant.de?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Wir haben keine passende Software gefunden, die unsere ISO-zertifizierten Beratungsprozesse abbildet. Die Anwendungen waren uns und/oder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rgbClr val="2F648B"/>
                </a:solidFill>
              </a:rPr>
              <a:t>zu </a:t>
            </a:r>
            <a:r>
              <a:rPr lang="de-DE" sz="2000" dirty="0">
                <a:solidFill>
                  <a:srgbClr val="2F648B"/>
                </a:solidFill>
              </a:rPr>
              <a:t>komplex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rgbClr val="2F648B"/>
                </a:solidFill>
              </a:rPr>
              <a:t>zu </a:t>
            </a:r>
            <a:r>
              <a:rPr lang="de-DE" sz="2000" dirty="0">
                <a:solidFill>
                  <a:srgbClr val="2F648B"/>
                </a:solidFill>
              </a:rPr>
              <a:t>langsam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rgbClr val="2F648B"/>
                </a:solidFill>
              </a:rPr>
              <a:t>von </a:t>
            </a:r>
            <a:r>
              <a:rPr lang="de-DE" sz="2000" dirty="0">
                <a:solidFill>
                  <a:srgbClr val="2F648B"/>
                </a:solidFill>
              </a:rPr>
              <a:t>Excel abhängig,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rgbClr val="2F648B"/>
                </a:solidFill>
              </a:rPr>
              <a:t>zu </a:t>
            </a:r>
            <a:r>
              <a:rPr lang="de-DE" sz="2000" dirty="0">
                <a:solidFill>
                  <a:srgbClr val="2F648B"/>
                </a:solidFill>
              </a:rPr>
              <a:t>teuer (Soft- und Hardware</a:t>
            </a:r>
            <a:r>
              <a:rPr lang="de-DE" sz="2000" dirty="0" smtClean="0">
                <a:solidFill>
                  <a:srgbClr val="2F648B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rgbClr val="2F648B"/>
                </a:solidFill>
              </a:rPr>
              <a:t>und vor allem, oft nicht praxisorientiert!</a:t>
            </a:r>
            <a:endParaRPr lang="de-DE" sz="2000" dirty="0">
              <a:solidFill>
                <a:srgbClr val="2F648B"/>
              </a:solidFill>
            </a:endParaRPr>
          </a:p>
          <a:p>
            <a:pPr marL="0" lvl="1" indent="0">
              <a:buNone/>
            </a:pPr>
            <a:r>
              <a:rPr lang="de-DE" sz="2000" dirty="0" smtClean="0">
                <a:solidFill>
                  <a:srgbClr val="2F648B"/>
                </a:solidFill>
              </a:rPr>
              <a:t>Unser </a:t>
            </a:r>
            <a:r>
              <a:rPr lang="de-DE" sz="2000" dirty="0">
                <a:solidFill>
                  <a:srgbClr val="2F648B"/>
                </a:solidFill>
              </a:rPr>
              <a:t>Ansatz! Selber machen!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rgbClr val="2F648B"/>
                </a:solidFill>
              </a:rPr>
              <a:t>Beginn der Umsetzung in 2013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>
                <a:solidFill>
                  <a:srgbClr val="2F648B"/>
                </a:solidFill>
              </a:rPr>
              <a:t>M</a:t>
            </a:r>
            <a:r>
              <a:rPr lang="de-DE" sz="2000" dirty="0" smtClean="0">
                <a:solidFill>
                  <a:srgbClr val="2F648B"/>
                </a:solidFill>
              </a:rPr>
              <a:t>arktreife </a:t>
            </a:r>
            <a:r>
              <a:rPr lang="de-DE" sz="2000" dirty="0">
                <a:solidFill>
                  <a:srgbClr val="2F648B"/>
                </a:solidFill>
              </a:rPr>
              <a:t>der ersten Module in 2018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rgbClr val="2F648B"/>
                </a:solidFill>
              </a:rPr>
              <a:t>Aktueller Stand: Bundesweite </a:t>
            </a:r>
            <a:r>
              <a:rPr lang="de-DE" sz="2000" dirty="0">
                <a:solidFill>
                  <a:srgbClr val="2F648B"/>
                </a:solidFill>
              </a:rPr>
              <a:t>Nutzung durch Berater/innen </a:t>
            </a:r>
            <a:r>
              <a:rPr lang="de-DE" sz="2000" dirty="0" smtClean="0">
                <a:solidFill>
                  <a:srgbClr val="2F648B"/>
                </a:solidFill>
              </a:rPr>
              <a:t>mit tollen </a:t>
            </a:r>
            <a:r>
              <a:rPr lang="de-DE" sz="2000" dirty="0">
                <a:solidFill>
                  <a:srgbClr val="2F648B"/>
                </a:solidFill>
              </a:rPr>
              <a:t>Referenzen</a:t>
            </a:r>
          </a:p>
          <a:p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4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0165666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bg1"/>
                </a:solidFill>
              </a:rPr>
              <a:t>Wie definieren wir </a:t>
            </a:r>
            <a:r>
              <a:rPr lang="de-DE" sz="3200" dirty="0" err="1" smtClean="0">
                <a:solidFill>
                  <a:schemeClr val="bg1"/>
                </a:solidFill>
              </a:rPr>
              <a:t>KMU‘s</a:t>
            </a:r>
            <a:r>
              <a:rPr lang="de-DE" sz="3200" dirty="0" smtClean="0">
                <a:solidFill>
                  <a:schemeClr val="bg1"/>
                </a:solidFill>
              </a:rPr>
              <a:t>?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r>
              <a:rPr lang="de-DE" dirty="0" smtClean="0"/>
              <a:t>Betriebe in der Größenordnung 500 T€ bis 25 Mio.€ Umsatz</a:t>
            </a:r>
          </a:p>
          <a:p>
            <a:r>
              <a:rPr lang="de-DE" dirty="0" smtClean="0"/>
              <a:t>In aller Regel keine prüfungspflichtigen Betriebe</a:t>
            </a:r>
          </a:p>
          <a:p>
            <a:r>
              <a:rPr lang="de-DE" dirty="0" smtClean="0"/>
              <a:t>Betriebe mit bis zu 100 Mitarbeitern</a:t>
            </a:r>
          </a:p>
          <a:p>
            <a:r>
              <a:rPr lang="de-DE" dirty="0" smtClean="0"/>
              <a:t>Erstberatungsbudgets zwischen 5 bis 15 Beratertagen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sz="1800" dirty="0" smtClean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5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8867790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bg1"/>
                </a:solidFill>
              </a:rPr>
              <a:t>Wie definieren wir </a:t>
            </a:r>
            <a:r>
              <a:rPr lang="de-DE" sz="3200" dirty="0" err="1" smtClean="0">
                <a:solidFill>
                  <a:schemeClr val="bg1"/>
                </a:solidFill>
              </a:rPr>
              <a:t>KMU‘s</a:t>
            </a:r>
            <a:r>
              <a:rPr lang="de-DE" sz="3200" dirty="0" smtClean="0">
                <a:solidFill>
                  <a:schemeClr val="bg1"/>
                </a:solidFill>
              </a:rPr>
              <a:t>?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Unserer Definition nach haben </a:t>
            </a:r>
            <a:r>
              <a:rPr lang="de-DE" dirty="0" err="1" smtClean="0"/>
              <a:t>KMU‘s</a:t>
            </a:r>
            <a:r>
              <a:rPr lang="de-DE" dirty="0" smtClean="0"/>
              <a:t> ca. 30 Prozent der Insolvenzen in 2018 ausgemacht: 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sz="1800" dirty="0" smtClean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6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pic>
        <p:nvPicPr>
          <p:cNvPr id="13" name="Grafik 12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2167549"/>
            <a:ext cx="6768752" cy="3672408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1547664" y="4365104"/>
            <a:ext cx="6192688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364738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bg1"/>
                </a:solidFill>
              </a:rPr>
              <a:t>Herausforderung KMU Restrukturierung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 fontScale="85000" lnSpcReduction="20000"/>
          </a:bodyPr>
          <a:lstStyle/>
          <a:p>
            <a:pPr marL="0" lvl="2" indent="0">
              <a:buNone/>
            </a:pPr>
            <a:r>
              <a:rPr lang="de-DE" dirty="0" smtClean="0">
                <a:solidFill>
                  <a:srgbClr val="2F648B"/>
                </a:solidFill>
              </a:rPr>
              <a:t>Charakteristika von </a:t>
            </a:r>
            <a:r>
              <a:rPr lang="de-DE" dirty="0" err="1" smtClean="0">
                <a:solidFill>
                  <a:srgbClr val="2F648B"/>
                </a:solidFill>
              </a:rPr>
              <a:t>KMU‘s</a:t>
            </a:r>
            <a:endParaRPr lang="de-DE" dirty="0" smtClean="0">
              <a:solidFill>
                <a:srgbClr val="2F648B"/>
              </a:solidFill>
            </a:endParaRPr>
          </a:p>
          <a:p>
            <a:pPr marL="0" lvl="2" indent="0">
              <a:buNone/>
            </a:pPr>
            <a:endParaRPr lang="de-DE" sz="2000" dirty="0" smtClean="0">
              <a:solidFill>
                <a:srgbClr val="2F648B"/>
              </a:solidFill>
            </a:endParaRPr>
          </a:p>
          <a:p>
            <a:pPr marL="0" lvl="2" indent="0">
              <a:buNone/>
            </a:pPr>
            <a:r>
              <a:rPr lang="de-DE" sz="2000" dirty="0" smtClean="0">
                <a:solidFill>
                  <a:srgbClr val="2F648B"/>
                </a:solidFill>
              </a:rPr>
              <a:t>Eine Studie des IFUS-Institutes Heidelberg aus 2016 hat unteranderem folgende Charakteristika von </a:t>
            </a:r>
            <a:r>
              <a:rPr lang="de-DE" sz="2000" dirty="0" err="1" smtClean="0">
                <a:solidFill>
                  <a:srgbClr val="2F648B"/>
                </a:solidFill>
              </a:rPr>
              <a:t>KMU‘s</a:t>
            </a:r>
            <a:r>
              <a:rPr lang="de-DE" sz="2000" dirty="0" smtClean="0">
                <a:solidFill>
                  <a:srgbClr val="2F648B"/>
                </a:solidFill>
              </a:rPr>
              <a:t> ergeben:</a:t>
            </a:r>
          </a:p>
          <a:p>
            <a:pPr marL="0" lvl="2" indent="0">
              <a:buNone/>
            </a:pPr>
            <a:endParaRPr lang="de-DE" sz="2000" dirty="0" smtClean="0">
              <a:solidFill>
                <a:srgbClr val="2F648B"/>
              </a:solidFill>
            </a:endParaRPr>
          </a:p>
          <a:p>
            <a:pPr marL="0" lvl="2" indent="0">
              <a:buNone/>
            </a:pPr>
            <a:r>
              <a:rPr lang="de-DE" sz="2000" u="sng" dirty="0" smtClean="0">
                <a:solidFill>
                  <a:srgbClr val="2F648B"/>
                </a:solidFill>
              </a:rPr>
              <a:t>Fehlende Risikofrüherkennung</a:t>
            </a:r>
          </a:p>
          <a:p>
            <a:pPr marL="0" lvl="2" indent="0">
              <a:buNone/>
            </a:pPr>
            <a:endParaRPr lang="de-DE" sz="2000" dirty="0">
              <a:solidFill>
                <a:srgbClr val="2F648B"/>
              </a:solidFill>
            </a:endParaRPr>
          </a:p>
          <a:p>
            <a:pPr marL="342900" lvl="2" indent="-342900"/>
            <a:r>
              <a:rPr lang="de-DE" sz="2000" dirty="0" smtClean="0">
                <a:solidFill>
                  <a:srgbClr val="2F648B"/>
                </a:solidFill>
              </a:rPr>
              <a:t>Erfahrungsgemäß </a:t>
            </a:r>
            <a:r>
              <a:rPr lang="de-DE" sz="2000" dirty="0">
                <a:solidFill>
                  <a:srgbClr val="2F648B"/>
                </a:solidFill>
              </a:rPr>
              <a:t>schwache Ausprägung </a:t>
            </a:r>
            <a:r>
              <a:rPr lang="de-DE" sz="2000" dirty="0" smtClean="0">
                <a:solidFill>
                  <a:srgbClr val="2F648B"/>
                </a:solidFill>
              </a:rPr>
              <a:t>interner </a:t>
            </a:r>
            <a:r>
              <a:rPr lang="de-DE" sz="2000" dirty="0">
                <a:solidFill>
                  <a:srgbClr val="2F648B"/>
                </a:solidFill>
              </a:rPr>
              <a:t>Kontrollsysteme</a:t>
            </a:r>
          </a:p>
          <a:p>
            <a:pPr marL="342900" lvl="2" indent="-342900"/>
            <a:r>
              <a:rPr lang="de-DE" sz="2000" dirty="0" smtClean="0">
                <a:solidFill>
                  <a:srgbClr val="2F648B"/>
                </a:solidFill>
              </a:rPr>
              <a:t>Je </a:t>
            </a:r>
            <a:r>
              <a:rPr lang="de-DE" sz="2000" dirty="0">
                <a:solidFill>
                  <a:srgbClr val="2F648B"/>
                </a:solidFill>
              </a:rPr>
              <a:t>kleiner die Betriebe und je stärker die Inhaberführung, desto schlechter die Steuerungs- und Controlling-Mechanismen.</a:t>
            </a:r>
          </a:p>
          <a:p>
            <a:pPr marL="342900" lvl="2" indent="-342900"/>
            <a:r>
              <a:rPr lang="de-DE" sz="2000" dirty="0" smtClean="0">
                <a:solidFill>
                  <a:srgbClr val="2F648B"/>
                </a:solidFill>
              </a:rPr>
              <a:t>Oft </a:t>
            </a:r>
            <a:r>
              <a:rPr lang="de-DE" sz="2000" dirty="0">
                <a:solidFill>
                  <a:srgbClr val="2F648B"/>
                </a:solidFill>
              </a:rPr>
              <a:t>nicht prüfungspflichtig. Zwar wird regelmäßig nach HGB gebucht. Aufgrund der vorab aufgeführten Charakteristika sind die </a:t>
            </a:r>
            <a:r>
              <a:rPr lang="de-DE" sz="2000" b="1" dirty="0">
                <a:solidFill>
                  <a:srgbClr val="2F648B"/>
                </a:solidFill>
              </a:rPr>
              <a:t>Wertansätze durchaus kritisch zu hinterfragen</a:t>
            </a:r>
            <a:r>
              <a:rPr lang="de-DE" sz="2000" b="1" dirty="0" smtClean="0">
                <a:solidFill>
                  <a:srgbClr val="2F648B"/>
                </a:solidFill>
              </a:rPr>
              <a:t>.</a:t>
            </a:r>
          </a:p>
          <a:p>
            <a:pPr marL="342900" lvl="2" indent="-342900"/>
            <a:endParaRPr lang="de-DE" sz="2000" dirty="0">
              <a:solidFill>
                <a:srgbClr val="2F648B"/>
              </a:solidFill>
            </a:endParaRPr>
          </a:p>
          <a:p>
            <a:pPr marL="0" lvl="2" indent="0" algn="ctr">
              <a:buNone/>
            </a:pPr>
            <a:r>
              <a:rPr lang="de-DE" sz="2000" dirty="0" smtClean="0">
                <a:solidFill>
                  <a:srgbClr val="2F648B"/>
                </a:solidFill>
              </a:rPr>
              <a:t>Die Ausgangslage trifft auf die strengen Vorschriften des Insolvenzrechtes und den Anforderungen des IDW S11. Die „Grätsche“ zwischen Theorie und Praxis ist allseits bekannt.</a:t>
            </a:r>
          </a:p>
          <a:p>
            <a:pPr marL="0" lvl="2" indent="0">
              <a:buNone/>
            </a:pPr>
            <a:endParaRPr lang="de-DE" sz="1400" dirty="0" smtClean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7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4497001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bg1"/>
                </a:solidFill>
              </a:rPr>
              <a:t>Herausforderung KMU Restrukturierung</a:t>
            </a:r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de-DE" sz="2000" dirty="0" smtClean="0">
                <a:solidFill>
                  <a:srgbClr val="2F648B"/>
                </a:solidFill>
              </a:rPr>
              <a:t>Was bedeutet die Ausgangslage für die KMU Sanierung?</a:t>
            </a:r>
          </a:p>
          <a:p>
            <a:pPr marL="0" lvl="2" indent="0">
              <a:buNone/>
            </a:pPr>
            <a:endParaRPr lang="de-DE" sz="2000" dirty="0" smtClean="0">
              <a:solidFill>
                <a:srgbClr val="2F648B"/>
              </a:solidFill>
            </a:endParaRPr>
          </a:p>
          <a:p>
            <a:pPr marL="342900" lvl="2" indent="-342900"/>
            <a:r>
              <a:rPr lang="de-DE" sz="2000" dirty="0" smtClean="0">
                <a:solidFill>
                  <a:srgbClr val="2F648B"/>
                </a:solidFill>
              </a:rPr>
              <a:t>Den perfekt dokumentierten KMU Krisenfall gibt es nicht!</a:t>
            </a:r>
          </a:p>
          <a:p>
            <a:pPr marL="342900" lvl="2" indent="-342900"/>
            <a:r>
              <a:rPr lang="de-DE" sz="2000" dirty="0" smtClean="0">
                <a:solidFill>
                  <a:srgbClr val="2F648B"/>
                </a:solidFill>
              </a:rPr>
              <a:t>Die fehlende Infrastruktur im Bereich der kaufmännischen Führung ist wesentlicher Bestandteil der Krise selbst!</a:t>
            </a:r>
          </a:p>
          <a:p>
            <a:pPr marL="342900" lvl="2" indent="-342900"/>
            <a:r>
              <a:rPr lang="de-DE" sz="2000" dirty="0" smtClean="0">
                <a:solidFill>
                  <a:srgbClr val="2F648B"/>
                </a:solidFill>
              </a:rPr>
              <a:t>Regelmäßig setzen Softwareanwendungen „perfekt / HGB konform“ dokumentierte Ausgangsdaten voraus. Da diese nicht vorhanden sind, bleibt als Alternative oft nur Excel. </a:t>
            </a:r>
          </a:p>
          <a:p>
            <a:pPr marL="0" lvl="2" indent="0">
              <a:buNone/>
            </a:pPr>
            <a:endParaRPr lang="de-DE" sz="2000" dirty="0">
              <a:solidFill>
                <a:srgbClr val="2F648B"/>
              </a:solidFill>
            </a:endParaRPr>
          </a:p>
          <a:p>
            <a:pPr marL="0" lvl="2" indent="0">
              <a:buNone/>
            </a:pPr>
            <a:endParaRPr lang="de-DE" sz="2000" dirty="0" smtClean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8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3282121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467544" y="260648"/>
            <a:ext cx="8208912" cy="792088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-10698" y="6353944"/>
            <a:ext cx="6876255" cy="504056"/>
          </a:xfrm>
          <a:prstGeom prst="rect">
            <a:avLst/>
          </a:prstGeom>
          <a:solidFill>
            <a:srgbClr val="6688B2"/>
          </a:solidFill>
          <a:ln>
            <a:solidFill>
              <a:srgbClr val="6688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78098"/>
          </a:xfrm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IDW S11 Finanzstatus /-plan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484785"/>
            <a:ext cx="8229600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b="1" dirty="0" smtClean="0"/>
              <a:t>Finanzstatus</a:t>
            </a:r>
          </a:p>
          <a:p>
            <a:r>
              <a:rPr lang="de-DE" dirty="0" smtClean="0"/>
              <a:t>Gegenüberstellung von frei verfügbaren liquiden Mitteln und fälligen Verbindlichkeiten. (Tz. 26 IDW S11)</a:t>
            </a:r>
          </a:p>
          <a:p>
            <a:r>
              <a:rPr lang="de-DE" dirty="0" smtClean="0"/>
              <a:t>Wenn Unterdeckung, dann Erstellung eines kurzfristigen Finanzplans, auf Finanzstatus aufbauend. </a:t>
            </a:r>
            <a:br>
              <a:rPr lang="de-DE" dirty="0" smtClean="0"/>
            </a:br>
            <a:r>
              <a:rPr lang="de-DE" dirty="0" smtClean="0"/>
              <a:t>(Tz. 34 IDW S11)</a:t>
            </a:r>
          </a:p>
          <a:p>
            <a:pPr marL="0" indent="0">
              <a:buNone/>
            </a:pPr>
            <a:endParaRPr lang="de-DE" sz="1500" dirty="0" smtClean="0"/>
          </a:p>
          <a:p>
            <a:pPr marL="0" indent="0">
              <a:buNone/>
            </a:pPr>
            <a:r>
              <a:rPr lang="de-DE" b="1" dirty="0" smtClean="0"/>
              <a:t>Finanzplan</a:t>
            </a:r>
          </a:p>
          <a:p>
            <a:r>
              <a:rPr lang="de-DE" dirty="0" smtClean="0"/>
              <a:t>Erstellung eines kurzfristigen Finanzplans i.d.R. 13-Wochen</a:t>
            </a:r>
          </a:p>
          <a:p>
            <a:r>
              <a:rPr lang="de-DE" dirty="0" smtClean="0"/>
              <a:t>Ergebnis: Zahlungsunfähigkeit ja/nein, wenn nein, welche Annahmen (Tz. 36 IDW S11) gem. kurzfristigem Finanzplan müssen erfüllt werden:</a:t>
            </a:r>
          </a:p>
          <a:p>
            <a:pPr lvl="5"/>
            <a:r>
              <a:rPr lang="de-DE" dirty="0" smtClean="0">
                <a:solidFill>
                  <a:srgbClr val="2F648B"/>
                </a:solidFill>
              </a:rPr>
              <a:t>Stundungsvereinbarungen</a:t>
            </a:r>
          </a:p>
          <a:p>
            <a:pPr lvl="5"/>
            <a:r>
              <a:rPr lang="de-DE" dirty="0" smtClean="0">
                <a:solidFill>
                  <a:srgbClr val="2F648B"/>
                </a:solidFill>
              </a:rPr>
              <a:t>Überbrückungskredit</a:t>
            </a:r>
          </a:p>
          <a:p>
            <a:pPr lvl="5"/>
            <a:r>
              <a:rPr lang="de-DE" dirty="0" smtClean="0">
                <a:solidFill>
                  <a:srgbClr val="2F648B"/>
                </a:solidFill>
              </a:rPr>
              <a:t>etc.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lvl="1"/>
            <a:endParaRPr lang="de-DE" sz="2000" dirty="0">
              <a:solidFill>
                <a:srgbClr val="2F648B"/>
              </a:solidFill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0" y="1412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179512" y="6435898"/>
            <a:ext cx="395064" cy="340147"/>
          </a:xfrm>
        </p:spPr>
        <p:txBody>
          <a:bodyPr/>
          <a:lstStyle/>
          <a:p>
            <a:fld id="{E4AD9E5B-0BF6-4A45-AF8F-24E52291FE02}" type="slidenum">
              <a:rPr lang="de-DE" smtClean="0">
                <a:solidFill>
                  <a:srgbClr val="2F648B"/>
                </a:solidFill>
              </a:rPr>
              <a:t>9</a:t>
            </a:fld>
            <a:endParaRPr lang="de-DE" dirty="0">
              <a:solidFill>
                <a:srgbClr val="2F648B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-10698" y="5949280"/>
            <a:ext cx="5851292" cy="504056"/>
          </a:xfrm>
          <a:prstGeom prst="rect">
            <a:avLst/>
          </a:prstGeom>
          <a:solidFill>
            <a:srgbClr val="2F648B"/>
          </a:solidFill>
          <a:ln>
            <a:solidFill>
              <a:srgbClr val="2F6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1692074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502</Words>
  <Application>Microsoft Office PowerPoint</Application>
  <PresentationFormat>Bildschirmpräsentation (4:3)</PresentationFormat>
  <Paragraphs>118</Paragraphs>
  <Slides>12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Larissa</vt:lpstr>
      <vt:lpstr>9. Sanierungskonferenz Aktuelle Entwicklungen in der Restrukturierungs- und Sanierungspraxis Freitag den 13. September 2019</vt:lpstr>
      <vt:lpstr>Workshop „Praxisorientierter Lösungsansatz in der KMU Sanierung zum Thema IDW S11 Finanzstatus/Finanzplan mit Hilfe der Rechenzentrumslösung 123geplant.de “ </vt:lpstr>
      <vt:lpstr>Über uns</vt:lpstr>
      <vt:lpstr>Warum 123geplant.de?</vt:lpstr>
      <vt:lpstr>Wie definieren wir KMU‘s?</vt:lpstr>
      <vt:lpstr>Wie definieren wir KMU‘s?</vt:lpstr>
      <vt:lpstr>Herausforderung KMU Restrukturierung</vt:lpstr>
      <vt:lpstr>Herausforderung KMU Restrukturierung</vt:lpstr>
      <vt:lpstr>IDW S11 Finanzstatus /-plan</vt:lpstr>
      <vt:lpstr>Modul Finanzstatus /-plan</vt:lpstr>
      <vt:lpstr>Modul Finanzstatus /-plan</vt:lpstr>
      <vt:lpstr>Modul Finanzstatus /-plan</vt:lpstr>
    </vt:vector>
  </TitlesOfParts>
  <Company>GPM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Sophie Overbeck</dc:creator>
  <cp:lastModifiedBy>Christian Hidding</cp:lastModifiedBy>
  <cp:revision>81</cp:revision>
  <cp:lastPrinted>2019-09-11T07:55:59Z</cp:lastPrinted>
  <dcterms:created xsi:type="dcterms:W3CDTF">2018-07-16T12:36:59Z</dcterms:created>
  <dcterms:modified xsi:type="dcterms:W3CDTF">2019-09-13T13:01:03Z</dcterms:modified>
</cp:coreProperties>
</file>